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348" r:id="rId5"/>
    <p:sldId id="347" r:id="rId6"/>
    <p:sldId id="260" r:id="rId7"/>
    <p:sldId id="261" r:id="rId8"/>
    <p:sldId id="262" r:id="rId9"/>
    <p:sldId id="266" r:id="rId10"/>
    <p:sldId id="286" r:id="rId11"/>
    <p:sldId id="287" r:id="rId12"/>
    <p:sldId id="288" r:id="rId13"/>
    <p:sldId id="289" r:id="rId14"/>
    <p:sldId id="290" r:id="rId15"/>
    <p:sldId id="263" r:id="rId16"/>
    <p:sldId id="291" r:id="rId17"/>
    <p:sldId id="301" r:id="rId18"/>
    <p:sldId id="264" r:id="rId19"/>
    <p:sldId id="292" r:id="rId20"/>
    <p:sldId id="267" r:id="rId21"/>
    <p:sldId id="285" r:id="rId22"/>
    <p:sldId id="273" r:id="rId23"/>
    <p:sldId id="272" r:id="rId24"/>
    <p:sldId id="270" r:id="rId25"/>
    <p:sldId id="271" r:id="rId26"/>
    <p:sldId id="274" r:id="rId27"/>
    <p:sldId id="277" r:id="rId28"/>
    <p:sldId id="278" r:id="rId29"/>
    <p:sldId id="279" r:id="rId30"/>
    <p:sldId id="280" r:id="rId31"/>
    <p:sldId id="281" r:id="rId32"/>
    <p:sldId id="293" r:id="rId33"/>
    <p:sldId id="294" r:id="rId34"/>
    <p:sldId id="295" r:id="rId35"/>
    <p:sldId id="282" r:id="rId36"/>
    <p:sldId id="345" r:id="rId37"/>
    <p:sldId id="346" r:id="rId38"/>
    <p:sldId id="298" r:id="rId39"/>
    <p:sldId id="296" r:id="rId40"/>
    <p:sldId id="297" r:id="rId41"/>
    <p:sldId id="283" r:id="rId42"/>
    <p:sldId id="284" r:id="rId43"/>
    <p:sldId id="302" r:id="rId44"/>
    <p:sldId id="303" r:id="rId45"/>
    <p:sldId id="304" r:id="rId46"/>
    <p:sldId id="343" r:id="rId47"/>
    <p:sldId id="344" r:id="rId48"/>
    <p:sldId id="276" r:id="rId49"/>
    <p:sldId id="339" r:id="rId50"/>
    <p:sldId id="340" r:id="rId51"/>
    <p:sldId id="341" r:id="rId52"/>
    <p:sldId id="342" r:id="rId53"/>
    <p:sldId id="269" r:id="rId54"/>
    <p:sldId id="299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268" r:id="rId85"/>
    <p:sldId id="265" r:id="rId86"/>
    <p:sldId id="335" r:id="rId87"/>
    <p:sldId id="336" r:id="rId88"/>
    <p:sldId id="337" r:id="rId89"/>
    <p:sldId id="338" r:id="rId90"/>
    <p:sldId id="327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973" autoAdjust="0"/>
  </p:normalViewPr>
  <p:slideViewPr>
    <p:cSldViewPr snapToGrid="0" snapToObjects="1">
      <p:cViewPr varScale="1">
        <p:scale>
          <a:sx n="87" d="100"/>
          <a:sy n="87" d="100"/>
        </p:scale>
        <p:origin x="13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B99A0-FC75-B742-BCB3-95DEBCF39308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DA65D-D9D7-5646-87FD-2ECDA145A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3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0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96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13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02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08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95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4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6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 =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b=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np.outer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tr-T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2, 1],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[2, 4, 2],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[1, 2, 1]])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94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 =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b=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np.outer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l-PL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</a:t>
            </a:r>
            <a:r>
              <a: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tr-T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2, 1],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[2, 4, 2],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[1, 2, 1]])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34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4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35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17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8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Italic notation. Single letter names.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60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17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5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3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03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9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0A46-001C-6F43-84AF-4032E346C56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7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identify</a:t>
            </a:r>
            <a:r>
              <a:rPr lang="en-US" baseline="0" dirty="0"/>
              <a:t> each number by its index. </a:t>
            </a:r>
          </a:p>
          <a:p>
            <a:endParaRPr lang="en-US" baseline="0" dirty="0"/>
          </a:p>
          <a:p>
            <a:r>
              <a:rPr lang="en-US" baseline="0" dirty="0"/>
              <a:t>We can think of vectors as identifying points in space, which each element giving the coordinate along a different axis. </a:t>
            </a:r>
          </a:p>
          <a:p>
            <a:endParaRPr lang="en-US" baseline="0" dirty="0"/>
          </a:p>
          <a:p>
            <a:r>
              <a:rPr lang="en-US" baseline="0" dirty="0"/>
              <a:t>Column vector, row vector.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element</a:t>
            </a:r>
            <a:r>
              <a:rPr lang="en-US" baseline="0" dirty="0"/>
              <a:t> is identified by two indices.  We usually gave matrices upper case letter names and bold type face.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array with more than</a:t>
            </a:r>
            <a:r>
              <a:rPr lang="en-US" baseline="0" dirty="0"/>
              <a:t> two </a:t>
            </a:r>
            <a:r>
              <a:rPr lang="en-US" baseline="0" dirty="0" err="1"/>
              <a:t>axies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transpose of a matrix</a:t>
            </a:r>
            <a:r>
              <a:rPr lang="en-US" baseline="0" dirty="0"/>
              <a:t> is the mirror image of the matrix across a diagonal line, called the main diagonal. </a:t>
            </a:r>
          </a:p>
          <a:p>
            <a:endParaRPr lang="en-US" dirty="0"/>
          </a:p>
          <a:p>
            <a:r>
              <a:rPr lang="en-US" dirty="0"/>
              <a:t>Vectors</a:t>
            </a:r>
            <a:r>
              <a:rPr lang="en-US" baseline="0" dirty="0"/>
              <a:t> can be thought of matrix containing one column.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2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7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A65D-D9D7-5646-87FD-2ECDA145A1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4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0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3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6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5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07BAA-9A6D-B34E-9ADB-9E3AA7F07AAF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3209E-0504-9B47-9DBE-4DBF97F71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hworld.wolfram.com/MatrixInverse.html" TargetMode="Externa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OesZCoq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linear_algebr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eplearningbook.org/contents/prob.htm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-1.15.0/reference/generated/numpy.dot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doc/numpy-1.15.0/reference/generated/numpy.matmul.html#numpy.matmu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reference/generated/numpy.linalg.eig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linear_algebra.html" TargetMode="External"/><Relationship Id="rId2" Type="http://schemas.openxmlformats.org/officeDocument/2006/relationships/hyperlink" Target="http://www.cns.nyu.edu/~eero/NOTES/geomLinAlg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istogram_equaliza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CSC479 Introduction to Computer Vision</a:t>
            </a:r>
            <a:br>
              <a:rPr lang="en-US" dirty="0"/>
            </a:br>
            <a:r>
              <a:rPr lang="en-US" dirty="0"/>
              <a:t>Lecture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857" y="3886200"/>
            <a:ext cx="7112000" cy="1752600"/>
          </a:xfrm>
        </p:spPr>
        <p:txBody>
          <a:bodyPr/>
          <a:lstStyle/>
          <a:p>
            <a:r>
              <a:rPr lang="en-US" dirty="0"/>
              <a:t>Review of Linear Algebra, Gaussian Filters, Histogram Equalization</a:t>
            </a:r>
          </a:p>
          <a:p>
            <a:r>
              <a:rPr lang="en-US" dirty="0"/>
              <a:t>Bei Xiao</a:t>
            </a:r>
          </a:p>
        </p:txBody>
      </p:sp>
    </p:spTree>
    <p:extLst>
      <p:ext uri="{BB962C8B-B14F-4D97-AF65-F5344CB8AC3E}">
        <p14:creationId xmlns:p14="http://schemas.microsoft.com/office/powerpoint/2010/main" val="751037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9.42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9 at 9.45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92100"/>
            <a:ext cx="83439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9-19 at 9.45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"/>
            <a:ext cx="838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1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9 at 9.46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330200"/>
            <a:ext cx="83947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9.4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30200"/>
            <a:ext cx="84836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Matrix Operations </a:t>
            </a:r>
          </a:p>
        </p:txBody>
      </p:sp>
      <p:pic>
        <p:nvPicPr>
          <p:cNvPr id="8" name="Content Placeholder 7" descr="Screen Shot 2015-01-28 at 10.20.4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>
          <a:xfrm>
            <a:off x="457200" y="1600200"/>
            <a:ext cx="7253514" cy="3989153"/>
          </a:xfrm>
        </p:spPr>
      </p:pic>
      <p:sp>
        <p:nvSpPr>
          <p:cNvPr id="10" name="TextBox 9"/>
          <p:cNvSpPr txBox="1"/>
          <p:nvPr/>
        </p:nvSpPr>
        <p:spPr>
          <a:xfrm>
            <a:off x="870857" y="5842000"/>
            <a:ext cx="350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/>
              <a:t>ai,j</a:t>
            </a:r>
            <a:r>
              <a:rPr lang="en-US" sz="2400" b="1" i="1" dirty="0"/>
              <a:t> </a:t>
            </a:r>
            <a:r>
              <a:rPr lang="en-US" sz="2400" dirty="0"/>
              <a:t>represents the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52358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9.5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8534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1 at 11.10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" y="1241182"/>
            <a:ext cx="8240047" cy="41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Matrix Operations </a:t>
            </a:r>
          </a:p>
        </p:txBody>
      </p:sp>
      <p:graphicFrame>
        <p:nvGraphicFramePr>
          <p:cNvPr id="11" name="Content Placeholder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596258"/>
              </p:ext>
            </p:extLst>
          </p:nvPr>
        </p:nvGraphicFramePr>
        <p:xfrm>
          <a:off x="1438275" y="2341111"/>
          <a:ext cx="4025928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" name="Equation" r:id="rId4" imgW="1981200" imgH="571500" progId="Equation.3">
                  <p:embed/>
                </p:oleObj>
              </mc:Choice>
              <mc:Fallback>
                <p:oleObj name="Equation" r:id="rId4" imgW="1981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8275" y="2341111"/>
                        <a:ext cx="4025928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1578429"/>
            <a:ext cx="7253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Matrix  products: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3762829"/>
            <a:ext cx="7253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Vector dot product:</a:t>
            </a:r>
          </a:p>
          <a:p>
            <a:endParaRPr lang="en-US" sz="2400" dirty="0"/>
          </a:p>
          <a:p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67263"/>
              </p:ext>
            </p:extLst>
          </p:nvPr>
        </p:nvGraphicFramePr>
        <p:xfrm>
          <a:off x="1352550" y="4530725"/>
          <a:ext cx="833438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" name="Equation" r:id="rId6" imgW="533400" imgH="1206500" progId="Equation.3">
                  <p:embed/>
                </p:oleObj>
              </mc:Choice>
              <mc:Fallback>
                <p:oleObj name="Equation" r:id="rId6" imgW="5334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52550" y="4530725"/>
                        <a:ext cx="833438" cy="188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Screen Shot 2015-01-28 at 11.21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53" y="4961540"/>
            <a:ext cx="3289300" cy="863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19553" y="4224494"/>
            <a:ext cx="363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Transpose of the column vector is a row vector</a:t>
            </a:r>
          </a:p>
        </p:txBody>
      </p:sp>
    </p:spTree>
    <p:extLst>
      <p:ext uri="{BB962C8B-B14F-4D97-AF65-F5344CB8AC3E}">
        <p14:creationId xmlns:p14="http://schemas.microsoft.com/office/powerpoint/2010/main" val="162477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9 at 10.0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66700"/>
            <a:ext cx="84201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can represented as a matrix</a:t>
            </a:r>
          </a:p>
          <a:p>
            <a:r>
              <a:rPr lang="en-US" dirty="0"/>
              <a:t>Point process</a:t>
            </a:r>
          </a:p>
          <a:p>
            <a:r>
              <a:rPr lang="en-US" dirty="0"/>
              <a:t>Linear filter: convolution</a:t>
            </a:r>
          </a:p>
        </p:txBody>
      </p:sp>
    </p:spTree>
    <p:extLst>
      <p:ext uri="{BB962C8B-B14F-4D97-AF65-F5344CB8AC3E}">
        <p14:creationId xmlns:p14="http://schemas.microsoft.com/office/powerpoint/2010/main" val="3615912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5" y="274638"/>
            <a:ext cx="865414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Dot product of two vectors  (Algebraic definition)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86908"/>
              </p:ext>
            </p:extLst>
          </p:nvPr>
        </p:nvGraphicFramePr>
        <p:xfrm>
          <a:off x="949325" y="1846263"/>
          <a:ext cx="1195388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Equation" r:id="rId4" imgW="520700" imgH="1206500" progId="Equation.3">
                  <p:embed/>
                </p:oleObj>
              </mc:Choice>
              <mc:Fallback>
                <p:oleObj name="Equation" r:id="rId4" imgW="5207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325" y="1846263"/>
                        <a:ext cx="1195388" cy="276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creen Shot 2015-01-28 at 11.21.4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53" y="2621111"/>
            <a:ext cx="3289300" cy="863600"/>
          </a:xfrm>
          <a:prstGeom prst="rect">
            <a:avLst/>
          </a:prstGeom>
        </p:spPr>
      </p:pic>
      <p:pic>
        <p:nvPicPr>
          <p:cNvPr id="3" name="Picture 2" descr="Screen Shot 2015-01-28 at 11.37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4" y="5203908"/>
            <a:ext cx="5981247" cy="1418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999" y="4834576"/>
            <a:ext cx="600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 product is a sum of pair-wise product of components</a:t>
            </a:r>
          </a:p>
        </p:txBody>
      </p:sp>
    </p:spTree>
    <p:extLst>
      <p:ext uri="{BB962C8B-B14F-4D97-AF65-F5344CB8AC3E}">
        <p14:creationId xmlns:p14="http://schemas.microsoft.com/office/powerpoint/2010/main" val="62385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9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3" y="1165870"/>
            <a:ext cx="9159103" cy="46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6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vector?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05429"/>
            <a:ext cx="76345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Vectors of dimension 2 or 3 can be graphically depicted as arrows, with the tail at the origin and the head at the coordinate location specific by the vector components.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Vector has a length and a direction. The norm or length is defined as: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Screen Shot 2015-01-29 at 12.07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8" y="3194957"/>
            <a:ext cx="1714502" cy="176022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674210"/>
              </p:ext>
            </p:extLst>
          </p:nvPr>
        </p:nvGraphicFramePr>
        <p:xfrm>
          <a:off x="1219199" y="5660938"/>
          <a:ext cx="2243817" cy="105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9" name="Equation" r:id="rId5" imgW="863600" imgH="406400" progId="Equation.3">
                  <p:embed/>
                </p:oleObj>
              </mc:Choice>
              <mc:Fallback>
                <p:oleObj name="Equation" r:id="rId5" imgW="863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199" y="5660938"/>
                        <a:ext cx="2243817" cy="1055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50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1-28 at 11.59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5" b="15235"/>
          <a:stretch>
            <a:fillRect/>
          </a:stretch>
        </p:blipFill>
        <p:spPr>
          <a:xfrm>
            <a:off x="-123371" y="1963057"/>
            <a:ext cx="5964470" cy="3280229"/>
          </a:xfrm>
        </p:spPr>
      </p:pic>
      <p:pic>
        <p:nvPicPr>
          <p:cNvPr id="7" name="Picture 6" descr="Screen Shot 2015-01-28 at 11.59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04" y="2667000"/>
            <a:ext cx="5167996" cy="979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0605" y="4826001"/>
            <a:ext cx="19231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Φ</a:t>
            </a:r>
            <a:r>
              <a:rPr lang="en-US" sz="2400" dirty="0"/>
              <a:t> is the angle between the two vectors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285" y="274638"/>
            <a:ext cx="865414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Dot product (inner)  of two vectors  (Geometric definition)</a:t>
            </a:r>
          </a:p>
        </p:txBody>
      </p:sp>
    </p:spTree>
    <p:extLst>
      <p:ext uri="{BB962C8B-B14F-4D97-AF65-F5344CB8AC3E}">
        <p14:creationId xmlns:p14="http://schemas.microsoft.com/office/powerpoint/2010/main" val="152128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Multiplying a vector by a scalar simply changes the length of the vector by that factor</a:t>
            </a:r>
          </a:p>
          <a:p>
            <a:endParaRPr lang="en-US" dirty="0"/>
          </a:p>
        </p:txBody>
      </p:sp>
      <p:pic>
        <p:nvPicPr>
          <p:cNvPr id="4" name="Picture 3" descr="Screen Shot 2015-01-29 at 12.1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229429"/>
            <a:ext cx="3488471" cy="27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33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space  is a collection of vectors that is closed under linear combination. </a:t>
            </a:r>
          </a:p>
        </p:txBody>
      </p:sp>
      <p:pic>
        <p:nvPicPr>
          <p:cNvPr id="4" name="Picture 3" descr="Screen Shot 2015-01-29 at 9.52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57" y="2836863"/>
            <a:ext cx="1955800" cy="3289300"/>
          </a:xfrm>
          <a:prstGeom prst="rect">
            <a:avLst/>
          </a:prstGeom>
        </p:spPr>
      </p:pic>
      <p:pic>
        <p:nvPicPr>
          <p:cNvPr id="5" name="Picture 4" descr="Screen Shot 2015-01-29 at 9.53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34" y="3018293"/>
            <a:ext cx="3187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(geometric)</a:t>
            </a:r>
          </a:p>
        </p:txBody>
      </p:sp>
      <p:pic>
        <p:nvPicPr>
          <p:cNvPr id="6" name="Picture 5" descr="Screen Shot 2015-01-29 at 9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03650"/>
            <a:ext cx="6186714" cy="55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(geometric)</a:t>
            </a:r>
          </a:p>
        </p:txBody>
      </p:sp>
      <p:pic>
        <p:nvPicPr>
          <p:cNvPr id="3" name="Picture 2" descr="Screen Shot 2015-01-29 at 10.2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71" y="2004785"/>
            <a:ext cx="4572000" cy="39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6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vectors in a vector space V is called a basis, or a set of basis vectors. </a:t>
            </a:r>
          </a:p>
          <a:p>
            <a:r>
              <a:rPr lang="en-US" dirty="0"/>
              <a:t>A basis B of a vector space V is linearly independent if and only if: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basis for a vector space is linearly independent spanning 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1-29 at 10.37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" y="3648529"/>
            <a:ext cx="3946071" cy="14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 </a:t>
            </a:r>
          </a:p>
        </p:txBody>
      </p:sp>
      <p:pic>
        <p:nvPicPr>
          <p:cNvPr id="8" name="Content Placeholder 7" descr="Screen Shot 2015-01-29 at 11.01.0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r="5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510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review of linear algebra</a:t>
            </a:r>
          </a:p>
          <a:p>
            <a:r>
              <a:rPr lang="en-US" dirty="0"/>
              <a:t>Gaussian filters</a:t>
            </a:r>
          </a:p>
          <a:p>
            <a:r>
              <a:rPr lang="en-US" dirty="0"/>
              <a:t>Image Histogram Equalization</a:t>
            </a:r>
          </a:p>
          <a:p>
            <a:r>
              <a:rPr lang="en-US" dirty="0"/>
              <a:t>Basic image processing tutorial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Homework 2 will be out today. </a:t>
            </a:r>
          </a:p>
        </p:txBody>
      </p:sp>
    </p:spTree>
    <p:extLst>
      <p:ext uri="{BB962C8B-B14F-4D97-AF65-F5344CB8AC3E}">
        <p14:creationId xmlns:p14="http://schemas.microsoft.com/office/powerpoint/2010/main" val="302999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 Basis (unit vectors) </a:t>
            </a:r>
          </a:p>
        </p:txBody>
      </p:sp>
      <p:pic>
        <p:nvPicPr>
          <p:cNvPr id="4" name="Content Placeholder 3" descr="Screen Shot 2015-01-29 at 11.01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9" b="14539"/>
          <a:stretch>
            <a:fillRect/>
          </a:stretch>
        </p:blipFill>
        <p:spPr>
          <a:xfrm>
            <a:off x="457200" y="1600200"/>
            <a:ext cx="4967514" cy="2731941"/>
          </a:xfrm>
        </p:spPr>
      </p:pic>
      <p:pic>
        <p:nvPicPr>
          <p:cNvPr id="5" name="Picture 4" descr="Screen Shot 2015-01-29 at 11.0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28" y="4269015"/>
            <a:ext cx="4622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Equations</a:t>
            </a:r>
          </a:p>
        </p:txBody>
      </p:sp>
      <p:pic>
        <p:nvPicPr>
          <p:cNvPr id="6" name="Content Placeholder 5" descr="Screen Shot 2015-01-29 at 11.07.05 A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r="11967"/>
          <a:stretch>
            <a:fillRect/>
          </a:stretch>
        </p:blipFill>
        <p:spPr>
          <a:xfrm>
            <a:off x="457200" y="1308780"/>
            <a:ext cx="4949371" cy="2721963"/>
          </a:xfrm>
        </p:spPr>
      </p:pic>
      <p:sp>
        <p:nvSpPr>
          <p:cNvPr id="7" name="TextBox 6"/>
          <p:cNvSpPr txBox="1"/>
          <p:nvPr/>
        </p:nvSpPr>
        <p:spPr>
          <a:xfrm>
            <a:off x="457200" y="449295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139601"/>
            <a:ext cx="7779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we put the variables </a:t>
            </a:r>
            <a:r>
              <a:rPr lang="en-US" sz="2800" dirty="0" err="1"/>
              <a:t>v</a:t>
            </a:r>
            <a:r>
              <a:rPr lang="en-US" sz="2800" baseline="-25000" dirty="0" err="1"/>
              <a:t>n</a:t>
            </a:r>
            <a:r>
              <a:rPr lang="en-US" sz="2800" dirty="0"/>
              <a:t> and constant </a:t>
            </a:r>
            <a:r>
              <a:rPr lang="en-US" sz="2800" dirty="0" err="1"/>
              <a:t>b</a:t>
            </a:r>
            <a:r>
              <a:rPr lang="en-US" sz="2800" baseline="-25000" dirty="0" err="1"/>
              <a:t>m</a:t>
            </a:r>
            <a:r>
              <a:rPr lang="en-US" sz="2800" dirty="0"/>
              <a:t> into vectors and the constants am into a matrix A, these equations maybe written more compactly: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47795"/>
              </p:ext>
            </p:extLst>
          </p:nvPr>
        </p:nvGraphicFramePr>
        <p:xfrm>
          <a:off x="1150256" y="5621947"/>
          <a:ext cx="1934029" cy="91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7" name="Equation" r:id="rId5" imgW="457200" imgH="215900" progId="Equation.3">
                  <p:embed/>
                </p:oleObj>
              </mc:Choice>
              <mc:Fallback>
                <p:oleObj name="Equation" r:id="rId5" imgW="457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0256" y="5621947"/>
                        <a:ext cx="1934029" cy="913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54713" y="5823857"/>
            <a:ext cx="21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solve: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069633"/>
              </p:ext>
            </p:extLst>
          </p:nvPr>
        </p:nvGraphicFramePr>
        <p:xfrm>
          <a:off x="5554376" y="5621948"/>
          <a:ext cx="2065624" cy="768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8" name="Equation" r:id="rId7" imgW="546100" imgH="203200" progId="Equation.3">
                  <p:embed/>
                </p:oleObj>
              </mc:Choice>
              <mc:Fallback>
                <p:oleObj name="Equation" r:id="rId7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4376" y="5621948"/>
                        <a:ext cx="2065624" cy="768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01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449295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7-09-19 at 10.1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08000"/>
            <a:ext cx="8153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10.1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57200"/>
            <a:ext cx="82677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3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9 at 10.16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300"/>
            <a:ext cx="838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86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Inverse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9295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Inverse:</a:t>
            </a:r>
          </a:p>
          <a:p>
            <a:pPr marL="0" indent="0">
              <a:buNone/>
            </a:pPr>
            <a:r>
              <a:rPr lang="en-US" dirty="0"/>
              <a:t>    A</a:t>
            </a:r>
            <a:r>
              <a:rPr lang="en-US" baseline="30000" dirty="0"/>
              <a:t>-1</a:t>
            </a:r>
            <a:r>
              <a:rPr lang="en-US" dirty="0"/>
              <a:t>A = I, I is identity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Inversion of a 2× 2 matrix</a:t>
            </a:r>
          </a:p>
        </p:txBody>
      </p:sp>
      <p:pic>
        <p:nvPicPr>
          <p:cNvPr id="4" name="Picture 3" descr="Screen Shot 2015-01-29 at 11.1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80" y="1917700"/>
            <a:ext cx="2647950" cy="1765300"/>
          </a:xfrm>
          <a:prstGeom prst="rect">
            <a:avLst/>
          </a:prstGeom>
        </p:spPr>
      </p:pic>
      <p:pic>
        <p:nvPicPr>
          <p:cNvPr id="5" name="Picture 4" descr="Screen Shot 2015-01-29 at 11.23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2" y="4700814"/>
            <a:ext cx="7284358" cy="8760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4057" y="58029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http://mathworld.wolfram.com/MatrixInverse.html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8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244-CC46-2944-AB21-899C1BAA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(</a:t>
            </a:r>
            <a:r>
              <a:rPr lang="en-US" dirty="0" err="1"/>
              <a:t>det</a:t>
            </a:r>
            <a:r>
              <a:rPr lang="en-US" dirty="0"/>
              <a:t>(A))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A60C-95B6-BE48-989E-35092421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determinant of a square matrix, denoted</a:t>
            </a:r>
          </a:p>
          <a:p>
            <a:pPr marL="0" indent="0">
              <a:buNone/>
            </a:pPr>
            <a:r>
              <a:rPr lang="en-US" dirty="0" err="1"/>
              <a:t>det</a:t>
            </a:r>
            <a:r>
              <a:rPr lang="en-US" dirty="0"/>
              <a:t>(A), is a function that maps matrices to real scalars. </a:t>
            </a:r>
          </a:p>
          <a:p>
            <a:pPr marL="0" indent="0">
              <a:buNone/>
            </a:pPr>
            <a:r>
              <a:rPr lang="en-US" dirty="0"/>
              <a:t> Geometrically, it can be viewed as the volume scaling factor of the linear transformation described by the matrix.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8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244-CC46-2944-AB21-899C1BAA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(</a:t>
            </a:r>
            <a:r>
              <a:rPr lang="en-US" dirty="0" err="1"/>
              <a:t>det</a:t>
            </a:r>
            <a:r>
              <a:rPr lang="en-US" dirty="0"/>
              <a:t>(A))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A1EBD40-7A3C-0843-A855-692CA8DF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714500"/>
            <a:ext cx="7035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37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9295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Shot 2017-09-20 at 8.19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9497"/>
            <a:ext cx="8244142" cy="15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30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9-19 at 10.31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9210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8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AE67-4327-DC44-8CFA-668E9DF0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Essene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0EC7-3608-8242-BC93-714042E9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Youtube tutorial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https://www.youtube.com/watch?v=kjBOesZCoqc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2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9 at 10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2100"/>
            <a:ext cx="852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90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</a:t>
            </a:r>
          </a:p>
        </p:txBody>
      </p:sp>
      <p:pic>
        <p:nvPicPr>
          <p:cNvPr id="7" name="Content Placeholder 6" descr="Screen Shot 2015-01-29 at 11.45.0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b="2118"/>
          <a:stretch>
            <a:fillRect/>
          </a:stretch>
        </p:blipFill>
        <p:spPr>
          <a:xfrm>
            <a:off x="457200" y="1600200"/>
            <a:ext cx="3643086" cy="2003557"/>
          </a:xfrm>
        </p:spPr>
      </p:pic>
      <p:pic>
        <p:nvPicPr>
          <p:cNvPr id="8" name="Picture 7" descr="Screen Shot 2015-01-29 at 11.45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4043"/>
            <a:ext cx="3750888" cy="2051957"/>
          </a:xfrm>
          <a:prstGeom prst="rect">
            <a:avLst/>
          </a:prstGeom>
        </p:spPr>
      </p:pic>
      <p:pic>
        <p:nvPicPr>
          <p:cNvPr id="9" name="Picture 8" descr="Screen Shot 2015-01-29 at 11.4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33" y="2775857"/>
            <a:ext cx="4350238" cy="827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35071" y="4044043"/>
            <a:ext cx="33473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linear system </a:t>
            </a:r>
            <a:r>
              <a:rPr lang="en-US" dirty="0"/>
              <a:t>S transforms vectors in one vector space into those of another vector space, </a:t>
            </a:r>
          </a:p>
          <a:p>
            <a:r>
              <a:rPr lang="en-US" dirty="0"/>
              <a:t>in such a way that it obeys the principle of </a:t>
            </a:r>
            <a:r>
              <a:rPr lang="en-US" b="1" dirty="0"/>
              <a:t>superposition</a:t>
            </a:r>
            <a:r>
              <a:rPr lang="en-US" dirty="0"/>
              <a:t>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</a:t>
            </a:r>
            <a:r>
              <a:rPr lang="en-US" dirty="0" err="1"/>
              <a:t>marix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baseline="30000" dirty="0"/>
              <a:t>T</a:t>
            </a:r>
            <a:r>
              <a:rPr lang="en-US" dirty="0"/>
              <a:t>O = I, transpose of the matrix </a:t>
            </a:r>
            <a:r>
              <a:rPr lang="en-US" dirty="0" err="1"/>
              <a:t>mulitplied</a:t>
            </a:r>
            <a:r>
              <a:rPr lang="en-US" dirty="0"/>
              <a:t> by itself gives the </a:t>
            </a:r>
            <a:r>
              <a:rPr lang="en-US"/>
              <a:t>identity matrix </a:t>
            </a:r>
            <a:endParaRPr lang="en-US" dirty="0"/>
          </a:p>
        </p:txBody>
      </p:sp>
      <p:pic>
        <p:nvPicPr>
          <p:cNvPr id="4" name="Picture 3" descr="Screen Shot 2015-01-29 at 11.4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" y="295365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60935-99D4-AB4B-9BD5-E1226389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Eigen values and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B0835-35EB-E345-90B6-62E5B501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921"/>
            <a:ext cx="9144000" cy="51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81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60935-99D4-AB4B-9BD5-E1226389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Eigen values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B1719-A9F9-774F-871F-F6DACC03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473557"/>
            <a:ext cx="675640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E8957-0F35-264D-93DF-DA9E2F8BE208}"/>
              </a:ext>
            </a:extLst>
          </p:cNvPr>
          <p:cNvSpPr txBox="1"/>
          <p:nvPr/>
        </p:nvSpPr>
        <p:spPr>
          <a:xfrm>
            <a:off x="723489" y="4272677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real symmetric matrix  A is guaranteed to have an eigen decomposition, but the decomposition might be unique.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 two or more </a:t>
            </a:r>
            <a:r>
              <a:rPr lang="en-US" dirty="0" err="1"/>
              <a:t>eigenvectorsbshare</a:t>
            </a:r>
            <a:r>
              <a:rPr lang="en-US" dirty="0"/>
              <a:t> the same eigenvalue, then any set of orthogonal vectors lying in their span are also eigenvectors with that eigenvalue, and we could equivalently choose an </a:t>
            </a:r>
            <a:r>
              <a:rPr lang="en-US" dirty="0" err="1"/>
              <a:t>Qb</a:t>
            </a:r>
            <a:r>
              <a:rPr lang="en-US" dirty="0"/>
              <a:t> using those eigenvectors instead. By convention, we usually sort the entries </a:t>
            </a:r>
            <a:r>
              <a:rPr lang="en-US" dirty="0" err="1"/>
              <a:t>ofbΛb</a:t>
            </a:r>
            <a:r>
              <a:rPr lang="en-US" dirty="0"/>
              <a:t> in descending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7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60935-99D4-AB4B-9BD5-E1226389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Eigen values and decomposition</a:t>
            </a:r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2CE2A64-A98E-C74D-A57B-90140E2A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66862"/>
            <a:ext cx="8559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1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60935-99D4-AB4B-9BD5-E1226389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Positive semi-definite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0143F-E407-6546-9F1C-F7A11D39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25" y="1703028"/>
            <a:ext cx="7759149" cy="42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7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9B4D-AF1A-AA42-A4F8-14FF0BE9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3860-D69B-A541-8403-DEF0C66CE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identity matrix positive semi-definite?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How about this matrix? How to check?</a:t>
            </a:r>
          </a:p>
          <a:p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C50DA51-1425-2847-AAC3-58B0A7B4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51" y="2607801"/>
            <a:ext cx="1841910" cy="1151194"/>
          </a:xfrm>
          <a:prstGeom prst="rect">
            <a:avLst/>
          </a:prstGeom>
        </p:spPr>
      </p:pic>
      <p:pic>
        <p:nvPicPr>
          <p:cNvPr id="7" name="Picture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1E7DD7EF-1D6B-E348-81FE-2815CBB2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306" y="4945063"/>
            <a:ext cx="2260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58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Arrays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import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 as </a:t>
            </a:r>
            <a:r>
              <a:rPr lang="en-US" dirty="0" err="1">
                <a:solidFill>
                  <a:srgbClr val="FF0000"/>
                </a:solidFill>
              </a:rPr>
              <a:t>np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numpy.linalg</a:t>
            </a:r>
            <a:r>
              <a:rPr lang="en-US" dirty="0">
                <a:solidFill>
                  <a:srgbClr val="FF0000"/>
                </a:solidFill>
              </a:rPr>
              <a:t> import *</a:t>
            </a:r>
          </a:p>
          <a:p>
            <a:pPr marL="0" indent="0">
              <a:buNone/>
            </a:pPr>
            <a:r>
              <a:rPr lang="en-US" dirty="0"/>
              <a:t># create a single array</a:t>
            </a:r>
          </a:p>
          <a:p>
            <a:pPr marL="0" indent="0">
              <a:buNone/>
            </a:pPr>
            <a:r>
              <a:rPr lang="pl-PL" dirty="0"/>
              <a:t> a = </a:t>
            </a:r>
            <a:r>
              <a:rPr lang="pl-PL" dirty="0" err="1"/>
              <a:t>np.array</a:t>
            </a:r>
            <a:r>
              <a:rPr lang="pl-PL" dirty="0"/>
              <a:t>([1, 4, 5, 8], 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#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multidimensional</a:t>
            </a:r>
            <a:r>
              <a:rPr lang="pl-PL" dirty="0"/>
              <a:t> arary</a:t>
            </a:r>
          </a:p>
          <a:p>
            <a:pPr marL="0" indent="0">
              <a:buNone/>
            </a:pPr>
            <a:r>
              <a:rPr lang="pl-PL" dirty="0"/>
              <a:t> a = </a:t>
            </a:r>
            <a:r>
              <a:rPr lang="pl-PL" dirty="0" err="1"/>
              <a:t>np.array</a:t>
            </a:r>
            <a:r>
              <a:rPr lang="pl-PL" dirty="0"/>
              <a:t>([[1, 2, 3], [4, 5, 6]], 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162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&gt;&gt;&gt; </a:t>
            </a:r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([[1, 0], </a:t>
            </a:r>
            <a:r>
              <a:rPr lang="en-US" b="1" dirty="0"/>
              <a:t>... </a:t>
            </a:r>
            <a:r>
              <a:rPr lang="en-US" dirty="0"/>
              <a:t>[0, 1]]) </a:t>
            </a:r>
          </a:p>
          <a:p>
            <a:pPr marL="0" indent="0">
              <a:buNone/>
            </a:pPr>
            <a:r>
              <a:rPr lang="en-US" b="1" dirty="0"/>
              <a:t>&gt;&gt;&gt; </a:t>
            </a:r>
            <a:r>
              <a:rPr lang="en-US" dirty="0"/>
              <a:t>b = </a:t>
            </a:r>
            <a:r>
              <a:rPr lang="en-US" dirty="0" err="1"/>
              <a:t>np.array</a:t>
            </a:r>
            <a:r>
              <a:rPr lang="en-US" dirty="0"/>
              <a:t>([[4, 1], </a:t>
            </a:r>
            <a:r>
              <a:rPr lang="en-US" b="1" dirty="0"/>
              <a:t>... </a:t>
            </a:r>
            <a:r>
              <a:rPr lang="en-US" dirty="0"/>
              <a:t>[2, 2]] </a:t>
            </a:r>
          </a:p>
          <a:p>
            <a:pPr marL="0" indent="0">
              <a:buNone/>
            </a:pPr>
            <a:r>
              <a:rPr lang="en-US" b="1" dirty="0"/>
              <a:t>&gt;&gt;&gt; </a:t>
            </a:r>
            <a:r>
              <a:rPr lang="en-US" dirty="0" err="1"/>
              <a:t>np.matmul</a:t>
            </a:r>
            <a:r>
              <a:rPr lang="en-US" dirty="0"/>
              <a:t>(a, 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array([[4, 1], [2, 2]])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8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BE6D-09C9-2042-8F8C-36B0662B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math of deep learning-based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CD93E-9F56-B440-A196-ACF9D3EB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Linear Algebra (Today)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http://www.deeplearningbook.org/contents/linear_algebra.html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Probability theory (In two weeks).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http://www.deeplearningbook.org/contents/prob.html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976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&gt;&gt;&gt; </a:t>
            </a:r>
            <a:r>
              <a:rPr lang="en-US" dirty="0"/>
              <a:t>a = </a:t>
            </a:r>
            <a:r>
              <a:rPr lang="en-US" dirty="0" err="1"/>
              <a:t>np.arange</a:t>
            </a:r>
            <a:r>
              <a:rPr lang="en-US" dirty="0"/>
              <a:t>(2 * 2 * 4).reshape((2, 2, 4))</a:t>
            </a:r>
          </a:p>
          <a:p>
            <a:pPr marL="0" indent="0">
              <a:buNone/>
            </a:pPr>
            <a:r>
              <a:rPr lang="en-US" dirty="0"/>
              <a:t>array([[[ 0,  1,  2,  3],</a:t>
            </a:r>
          </a:p>
          <a:p>
            <a:pPr marL="0" indent="0">
              <a:buNone/>
            </a:pPr>
            <a:r>
              <a:rPr lang="en-US" dirty="0"/>
              <a:t>        [ 4,  5,  6,  7]],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       [[ 8,  9, 10, 11],</a:t>
            </a:r>
          </a:p>
          <a:p>
            <a:pPr marL="0" indent="0">
              <a:buNone/>
            </a:pPr>
            <a:r>
              <a:rPr lang="en-US" dirty="0"/>
              <a:t>        [12, 13, 14, 15]]])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&gt;&gt;&gt; </a:t>
            </a:r>
            <a:r>
              <a:rPr lang="en-US" dirty="0"/>
              <a:t>b = </a:t>
            </a:r>
            <a:r>
              <a:rPr lang="en-US" dirty="0" err="1"/>
              <a:t>np.arange</a:t>
            </a:r>
            <a:r>
              <a:rPr lang="en-US" dirty="0"/>
              <a:t>(2 * 2 * 4).reshape((2, 4, 2)) </a:t>
            </a:r>
          </a:p>
          <a:p>
            <a:pPr marL="0" indent="0">
              <a:buNone/>
            </a:pPr>
            <a:r>
              <a:rPr lang="en-US" b="1" dirty="0"/>
              <a:t>&gt;&gt;&gt; </a:t>
            </a:r>
            <a:r>
              <a:rPr lang="en-US" dirty="0" err="1"/>
              <a:t>np.matmul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).shape (2, 2, 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&gt;&gt;&gt; </a:t>
            </a:r>
            <a:r>
              <a:rPr lang="en-US" dirty="0" err="1"/>
              <a:t>np.matmul</a:t>
            </a:r>
            <a:r>
              <a:rPr lang="en-US" dirty="0"/>
              <a:t>(a, b)[0, 1, 1]</a:t>
            </a:r>
          </a:p>
          <a:p>
            <a:pPr marL="0" indent="0">
              <a:buNone/>
            </a:pPr>
            <a:r>
              <a:rPr lang="en-US" dirty="0"/>
              <a:t>98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1684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np.dot</a:t>
            </a:r>
            <a:r>
              <a:rPr lang="en-US" dirty="0">
                <a:hlinkClick r:id="rId3"/>
              </a:rPr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If </a:t>
            </a:r>
            <a:r>
              <a:rPr lang="en-US" dirty="0"/>
              <a:t> both </a:t>
            </a:r>
            <a:r>
              <a:rPr lang="en-US" i="1" dirty="0"/>
              <a:t>a</a:t>
            </a:r>
            <a:r>
              <a:rPr lang="en-US" dirty="0"/>
              <a:t> and </a:t>
            </a:r>
            <a:r>
              <a:rPr lang="en-US" i="1" dirty="0"/>
              <a:t>b</a:t>
            </a:r>
            <a:r>
              <a:rPr lang="en-US" dirty="0"/>
              <a:t> are 1-D arrays, it is inner product of vectors (without complex conjugation).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both </a:t>
            </a:r>
            <a:r>
              <a:rPr lang="en-US" i="1" dirty="0"/>
              <a:t>a</a:t>
            </a:r>
            <a:r>
              <a:rPr lang="en-US" dirty="0"/>
              <a:t> and </a:t>
            </a:r>
            <a:r>
              <a:rPr lang="en-US" i="1" dirty="0"/>
              <a:t>b</a:t>
            </a:r>
            <a:r>
              <a:rPr lang="en-US" dirty="0"/>
              <a:t> are 2-D arrays, it is matrix multiplication, but using </a:t>
            </a:r>
            <a:r>
              <a:rPr lang="en-US" dirty="0">
                <a:hlinkClick r:id="rId4" tooltip="numpy.matmul"/>
              </a:rPr>
              <a:t>matmul</a:t>
            </a:r>
            <a:r>
              <a:rPr lang="en-US" dirty="0"/>
              <a:t> or a @ b is preferred.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0989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Eigenvalue decomposition: </a:t>
            </a:r>
            <a:r>
              <a:rPr lang="en-US" dirty="0" err="1">
                <a:hlinkClick r:id="rId3"/>
              </a:rPr>
              <a:t>np.linalg.eig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&gt;&gt;&gt; from </a:t>
            </a:r>
            <a:r>
              <a:rPr lang="en-US" dirty="0" err="1"/>
              <a:t>numpy</a:t>
            </a:r>
            <a:r>
              <a:rPr lang="en-US" dirty="0"/>
              <a:t> import </a:t>
            </a:r>
            <a:r>
              <a:rPr lang="en-US" dirty="0" err="1"/>
              <a:t>linalg</a:t>
            </a:r>
            <a:r>
              <a:rPr lang="en-US" dirty="0"/>
              <a:t> as LA</a:t>
            </a:r>
          </a:p>
          <a:p>
            <a:pPr marL="0" indent="0">
              <a:buNone/>
            </a:pPr>
            <a:r>
              <a:rPr lang="en-US" dirty="0"/>
              <a:t>&gt;&gt;&gt; a =</a:t>
            </a:r>
            <a:r>
              <a:rPr lang="en-US" dirty="0" err="1"/>
              <a:t>np.diag</a:t>
            </a:r>
            <a:r>
              <a:rPr lang="en-US" dirty="0"/>
              <a:t>((1,2,3))</a:t>
            </a:r>
          </a:p>
          <a:p>
            <a:pPr marL="0" indent="0">
              <a:buNone/>
            </a:pPr>
            <a:r>
              <a:rPr lang="en-US" dirty="0"/>
              <a:t>&gt;&gt;&gt; w, v = </a:t>
            </a:r>
            <a:r>
              <a:rPr lang="en-US" dirty="0" err="1"/>
              <a:t>LA.eig</a:t>
            </a:r>
            <a:r>
              <a:rPr lang="en-US" dirty="0"/>
              <a:t>(a)</a:t>
            </a:r>
          </a:p>
          <a:p>
            <a:pPr marL="0" indent="0">
              <a:buNone/>
            </a:pPr>
            <a:r>
              <a:rPr lang="en-US" dirty="0"/>
              <a:t>&gt;&gt;&gt; w</a:t>
            </a:r>
          </a:p>
          <a:p>
            <a:pPr marL="0" indent="0">
              <a:buNone/>
            </a:pPr>
            <a:r>
              <a:rPr lang="en-US" dirty="0"/>
              <a:t>array([1., 2., 3.])</a:t>
            </a:r>
          </a:p>
          <a:p>
            <a:pPr marL="0" indent="0">
              <a:buNone/>
            </a:pPr>
            <a:r>
              <a:rPr lang="en-US" dirty="0"/>
              <a:t>&gt;&gt;&gt; v</a:t>
            </a:r>
          </a:p>
          <a:p>
            <a:pPr marL="0" indent="0">
              <a:buNone/>
            </a:pPr>
            <a:r>
              <a:rPr lang="en-US" dirty="0"/>
              <a:t>array([[1., 0., 0.],</a:t>
            </a:r>
          </a:p>
          <a:p>
            <a:pPr marL="0" indent="0">
              <a:buNone/>
            </a:pPr>
            <a:r>
              <a:rPr lang="en-US" dirty="0"/>
              <a:t>       [0., 1., 0.],</a:t>
            </a:r>
          </a:p>
          <a:p>
            <a:pPr marL="0" indent="0">
              <a:buNone/>
            </a:pPr>
            <a:r>
              <a:rPr lang="en-US" dirty="0"/>
              <a:t>       [0., 0., 1.]])</a:t>
            </a:r>
          </a:p>
          <a:p>
            <a:pPr marL="0" indent="0">
              <a:buNone/>
            </a:pPr>
            <a:r>
              <a:rPr lang="en-US" dirty="0"/>
              <a:t>&gt;&gt;&gt; 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5707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of the following matrix product:</a:t>
            </a:r>
          </a:p>
          <a:p>
            <a:r>
              <a:rPr lang="en-US" dirty="0"/>
              <a:t>First do this by hand and then check your answer with </a:t>
            </a:r>
            <a:r>
              <a:rPr lang="en-US" dirty="0" err="1"/>
              <a:t>Numpy</a:t>
            </a:r>
            <a:r>
              <a:rPr lang="en-US" dirty="0"/>
              <a:t>. </a:t>
            </a:r>
          </a:p>
        </p:txBody>
      </p:sp>
      <p:pic>
        <p:nvPicPr>
          <p:cNvPr id="4" name="Picture 3" descr="Screen Shot 2015-01-28 at 11.4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5" y="4015275"/>
            <a:ext cx="2625214" cy="22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5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Take-home exercise: Check next class!!!</a:t>
            </a:r>
          </a:p>
        </p:txBody>
      </p:sp>
      <p:pic>
        <p:nvPicPr>
          <p:cNvPr id="4" name="Picture 3" descr="Screen Shot 2017-09-20 at 9.2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599"/>
            <a:ext cx="8126264" cy="17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6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1BD5-72B1-194C-97EC-39425703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2147"/>
            <a:ext cx="8229600" cy="1143000"/>
          </a:xfrm>
        </p:spPr>
        <p:txBody>
          <a:bodyPr/>
          <a:lstStyle/>
          <a:p>
            <a:r>
              <a:rPr lang="en-US" dirty="0"/>
              <a:t>Back to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1623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= normal distribution function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9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= normal distribution function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5" y="5608946"/>
            <a:ext cx="3523117" cy="8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40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= normal distribution function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7" y="5608946"/>
            <a:ext cx="3523117" cy="807381"/>
          </a:xfrm>
          <a:prstGeom prst="rect">
            <a:avLst/>
          </a:prstGeom>
        </p:spPr>
      </p:pic>
      <p:pic>
        <p:nvPicPr>
          <p:cNvPr id="6" name="Picture 5" descr="Screen Shot 2015-01-21 at 10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62" y="2205927"/>
            <a:ext cx="1986703" cy="21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47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= normal distribution function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7" y="5608946"/>
            <a:ext cx="3523117" cy="807381"/>
          </a:xfrm>
          <a:prstGeom prst="rect">
            <a:avLst/>
          </a:prstGeom>
        </p:spPr>
      </p:pic>
      <p:pic>
        <p:nvPicPr>
          <p:cNvPr id="6" name="Picture 5" descr="Screen Shot 2015-01-21 at 10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62" y="2205927"/>
            <a:ext cx="1986703" cy="2117805"/>
          </a:xfrm>
          <a:prstGeom prst="rect">
            <a:avLst/>
          </a:prstGeom>
        </p:spPr>
      </p:pic>
      <p:pic>
        <p:nvPicPr>
          <p:cNvPr id="7" name="Picture 6" descr="Screen Shot 2015-01-21 at 10.00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9" y="4519627"/>
            <a:ext cx="3512652" cy="23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Your textbook: </a:t>
            </a:r>
            <a:r>
              <a:rPr lang="en-US" dirty="0" err="1"/>
              <a:t>Szesliski</a:t>
            </a:r>
            <a:r>
              <a:rPr lang="en-US" dirty="0"/>
              <a:t>, Appendix 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introduction to linear algebra.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http://www.cns.nyu.edu/~eero/NOTES/geomLinAlg.pdf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 excellent chapter: </a:t>
            </a:r>
          </a:p>
          <a:p>
            <a:r>
              <a:rPr lang="en-US" dirty="0">
                <a:hlinkClick r:id="rId3"/>
              </a:rPr>
              <a:t>http://www.deeplearningbook.org/contents/linear_algebra.html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706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 with different </a:t>
            </a:r>
            <a:r>
              <a:rPr lang="en-US" dirty="0" err="1"/>
              <a:t>σ</a:t>
            </a:r>
            <a:r>
              <a:rPr lang="en-US" dirty="0"/>
              <a:t> </a:t>
            </a:r>
          </a:p>
        </p:txBody>
      </p:sp>
      <p:pic>
        <p:nvPicPr>
          <p:cNvPr id="4" name="Picture 3" descr="baby_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1742937"/>
            <a:ext cx="2966530" cy="1977686"/>
          </a:xfrm>
          <a:prstGeom prst="rect">
            <a:avLst/>
          </a:prstGeom>
        </p:spPr>
      </p:pic>
      <p:pic>
        <p:nvPicPr>
          <p:cNvPr id="5" name="Picture 4" descr="baby_bl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6" y="4356386"/>
            <a:ext cx="2966528" cy="1977685"/>
          </a:xfrm>
          <a:prstGeom prst="rect">
            <a:avLst/>
          </a:prstGeom>
        </p:spPr>
      </p:pic>
      <p:pic>
        <p:nvPicPr>
          <p:cNvPr id="6" name="Picture 5" descr="baby_bl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6" y="1742938"/>
            <a:ext cx="2966528" cy="1977685"/>
          </a:xfrm>
          <a:prstGeom prst="rect">
            <a:avLst/>
          </a:prstGeom>
        </p:spPr>
      </p:pic>
      <p:pic>
        <p:nvPicPr>
          <p:cNvPr id="7" name="Picture 6" descr="baby_blu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6" y="4356386"/>
            <a:ext cx="2966528" cy="197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9810" y="1288187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=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4171" y="3742415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σ</a:t>
            </a:r>
            <a:r>
              <a:rPr lang="en-US" dirty="0"/>
              <a:t> =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9810" y="3824798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=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120" y="1288187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264762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Remove “high-frequency” components from image (low-pass filter)</a:t>
            </a:r>
          </a:p>
          <a:p>
            <a:pPr lvl="1"/>
            <a:r>
              <a:rPr lang="en-US" dirty="0"/>
              <a:t>Images become more smooth</a:t>
            </a:r>
          </a:p>
          <a:p>
            <a:pPr marL="514350" indent="-457200"/>
            <a:r>
              <a:rPr lang="en-US" dirty="0"/>
              <a:t>Convolution with self is another Gaussian</a:t>
            </a:r>
          </a:p>
          <a:p>
            <a:pPr lvl="1"/>
            <a:r>
              <a:rPr lang="en-US" dirty="0"/>
              <a:t>    So can smooth with small-width kernel, repeat and get same result as larger-width kernel would have. </a:t>
            </a:r>
          </a:p>
          <a:p>
            <a:pPr lvl="1"/>
            <a:r>
              <a:rPr lang="en-US" dirty="0"/>
              <a:t>    Convolving two times with  kernel width </a:t>
            </a:r>
            <a:r>
              <a:rPr lang="en-US" dirty="0" err="1"/>
              <a:t>σ</a:t>
            </a:r>
            <a:r>
              <a:rPr lang="en-US" dirty="0"/>
              <a:t> is same as convolving once with kernel width </a:t>
            </a:r>
            <a:r>
              <a:rPr lang="en-US" dirty="0" err="1"/>
              <a:t>σ</a:t>
            </a:r>
            <a:r>
              <a:rPr lang="en-US" dirty="0"/>
              <a:t>/2  (Can you proof this?)</a:t>
            </a:r>
          </a:p>
        </p:txBody>
      </p:sp>
    </p:spTree>
    <p:extLst>
      <p:ext uri="{BB962C8B-B14F-4D97-AF65-F5344CB8AC3E}">
        <p14:creationId xmlns:p14="http://schemas.microsoft.com/office/powerpoint/2010/main" val="3765605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Separability</a:t>
            </a:r>
            <a:r>
              <a:rPr lang="en-US" dirty="0"/>
              <a:t> of the 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2D Gaussian can be expressed as the product of two functions, one function of x and the other the function of y.</a:t>
            </a:r>
          </a:p>
          <a:p>
            <a:r>
              <a:rPr lang="en-US" dirty="0"/>
              <a:t>In this case, the two functions are (identical) 1D Gaussian.</a:t>
            </a:r>
          </a:p>
          <a:p>
            <a:endParaRPr lang="en-US" dirty="0"/>
          </a:p>
        </p:txBody>
      </p:sp>
      <p:pic>
        <p:nvPicPr>
          <p:cNvPr id="4" name="Picture 3" descr="Screen Shot 2015-01-21 at 10.1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1" y="1417638"/>
            <a:ext cx="5964648" cy="21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6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0.11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8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82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7 at 8.35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5327"/>
            <a:ext cx="9144000" cy="2172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968" y="1269755"/>
            <a:ext cx="534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57723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per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4" y="1914525"/>
            <a:ext cx="5351743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3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separability</a:t>
            </a:r>
            <a:r>
              <a:rPr lang="en-US" dirty="0"/>
              <a:t>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performing a convolution requires K^2 operations per pixel</a:t>
            </a:r>
          </a:p>
          <a:p>
            <a:r>
              <a:rPr lang="en-US" dirty="0"/>
              <a:t>Suppose v and h are horizontal and vertical kernels.</a:t>
            </a:r>
          </a:p>
          <a:p>
            <a:r>
              <a:rPr lang="en-US" dirty="0"/>
              <a:t>K = </a:t>
            </a:r>
            <a:r>
              <a:rPr lang="en-US" dirty="0" err="1"/>
              <a:t>vh^T</a:t>
            </a:r>
            <a:endParaRPr lang="en-US" dirty="0"/>
          </a:p>
          <a:p>
            <a:r>
              <a:rPr lang="en-US" dirty="0"/>
              <a:t>2K operations per pixel! </a:t>
            </a:r>
          </a:p>
        </p:txBody>
      </p:sp>
    </p:spTree>
    <p:extLst>
      <p:ext uri="{BB962C8B-B14F-4D97-AF65-F5344CB8AC3E}">
        <p14:creationId xmlns:p14="http://schemas.microsoft.com/office/powerpoint/2010/main" val="2826195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Open Lecture 3 and download all the codes and images. </a:t>
            </a:r>
          </a:p>
          <a:p>
            <a:endParaRPr lang="en-US" dirty="0"/>
          </a:p>
          <a:p>
            <a:r>
              <a:rPr lang="en-US" dirty="0"/>
              <a:t>1. Can you write your own function </a:t>
            </a:r>
            <a:r>
              <a:rPr lang="en-US" dirty="0" err="1"/>
              <a:t>unsharp_mask</a:t>
            </a:r>
            <a:r>
              <a:rPr lang="en-US" dirty="0"/>
              <a:t> that takes a blurred image and make a sharper?</a:t>
            </a:r>
          </a:p>
          <a:p>
            <a:endParaRPr lang="en-US" dirty="0"/>
          </a:p>
          <a:p>
            <a:r>
              <a:rPr lang="en-US" dirty="0"/>
              <a:t>2. Can you write a filter that is </a:t>
            </a:r>
            <a:r>
              <a:rPr lang="en-US" dirty="0" err="1"/>
              <a:t>unsharpmask</a:t>
            </a:r>
            <a:r>
              <a:rPr lang="en-US" dirty="0"/>
              <a:t>? That you only have to convolve the image once!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can use the images in the folder or any other images you can find. Make sure their sizes are not too big.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See lecture notes for details.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Hint: Use </a:t>
            </a:r>
            <a:r>
              <a:rPr lang="en-US" dirty="0" err="1"/>
              <a:t>filters.gaussian_filter</a:t>
            </a:r>
            <a:r>
              <a:rPr lang="en-US" dirty="0"/>
              <a:t>(</a:t>
            </a:r>
            <a:r>
              <a:rPr lang="en-US" dirty="0" err="1"/>
              <a:t>im,size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93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low-contrast image:</a:t>
            </a:r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6" y="2447806"/>
            <a:ext cx="3913270" cy="39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32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increase the contrast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2" y="2766078"/>
            <a:ext cx="3594998" cy="3594998"/>
          </a:xfrm>
          <a:prstGeom prst="rect">
            <a:avLst/>
          </a:prstGeom>
        </p:spPr>
      </p:pic>
      <p:pic>
        <p:nvPicPr>
          <p:cNvPr id="6" name="Picture 5" descr="equaliz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45" y="2766078"/>
            <a:ext cx="3647655" cy="36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4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Grayscale</a:t>
            </a:r>
            <a:r>
              <a:rPr lang="en-US" dirty="0"/>
              <a:t> Intensity Image as Matrices</a:t>
            </a:r>
          </a:p>
        </p:txBody>
      </p:sp>
      <p:pic>
        <p:nvPicPr>
          <p:cNvPr id="9" name="Content Placeholder 8" descr="Screen Shot 2015-01-28 at 9.3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>
            <a:off x="707571" y="1415170"/>
            <a:ext cx="4024593" cy="2213372"/>
          </a:xfrm>
        </p:spPr>
      </p:pic>
      <p:sp>
        <p:nvSpPr>
          <p:cNvPr id="10" name="Rectangle 9"/>
          <p:cNvSpPr/>
          <p:nvPr/>
        </p:nvSpPr>
        <p:spPr>
          <a:xfrm>
            <a:off x="707571" y="1490209"/>
            <a:ext cx="480785" cy="5080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5-01-28 at 9.35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4109357"/>
            <a:ext cx="5511800" cy="2400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868714" y="4717143"/>
            <a:ext cx="3556000" cy="578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1" y="4517572"/>
            <a:ext cx="141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pixel P(</a:t>
            </a:r>
            <a:r>
              <a:rPr lang="en-US" dirty="0" err="1"/>
              <a:t>i,j</a:t>
            </a:r>
            <a:r>
              <a:rPr lang="en-US" dirty="0"/>
              <a:t>) has </a:t>
            </a:r>
          </a:p>
          <a:p>
            <a:r>
              <a:rPr lang="en-US" dirty="0"/>
              <a:t>intensity value of 151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7999" y="3465286"/>
            <a:ext cx="219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5959" y="5275661"/>
            <a:ext cx="143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395975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5-01-22 at 12.3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743"/>
            <a:ext cx="8686800" cy="974071"/>
          </a:xfrm>
          <a:prstGeom prst="rect">
            <a:avLst/>
          </a:prstGeom>
        </p:spPr>
      </p:pic>
      <p:pic>
        <p:nvPicPr>
          <p:cNvPr id="8" name="Picture 7" descr="Screen Shot 2015-01-22 at 12.2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0" y="3551798"/>
            <a:ext cx="3805264" cy="27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low-contrast image:</a:t>
            </a:r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6" y="2447806"/>
            <a:ext cx="3913270" cy="3913270"/>
          </a:xfrm>
          <a:prstGeom prst="rect">
            <a:avLst/>
          </a:prstGeom>
        </p:spPr>
      </p:pic>
      <p:pic>
        <p:nvPicPr>
          <p:cNvPr id="5" name="Picture 4" descr="Screen Shot 2015-01-22 at 12.2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04" y="2778807"/>
            <a:ext cx="3805264" cy="2776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6371" y="6126163"/>
            <a:ext cx="2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image range</a:t>
            </a:r>
          </a:p>
        </p:txBody>
      </p:sp>
    </p:spTree>
    <p:extLst>
      <p:ext uri="{BB962C8B-B14F-4D97-AF65-F5344CB8AC3E}">
        <p14:creationId xmlns:p14="http://schemas.microsoft.com/office/powerpoint/2010/main" val="1394399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want is a histogram that covers the whole range of [0,255], but the shape must be preserved!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6371" y="6126163"/>
            <a:ext cx="2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 histogram</a:t>
            </a:r>
          </a:p>
        </p:txBody>
      </p:sp>
      <p:pic>
        <p:nvPicPr>
          <p:cNvPr id="7" name="Picture 6" descr="Screen Shot 2015-01-22 at 12.2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27" y="3091966"/>
            <a:ext cx="3988390" cy="3034197"/>
          </a:xfrm>
          <a:prstGeom prst="rect">
            <a:avLst/>
          </a:prstGeom>
        </p:spPr>
      </p:pic>
      <p:pic>
        <p:nvPicPr>
          <p:cNvPr id="8" name="Picture 7" descr="equaliz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1" y="3203246"/>
            <a:ext cx="3151185" cy="31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2 at 11.0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05" y="1417638"/>
            <a:ext cx="5981994" cy="4587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00559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PDF, density of a continuous random variable, is a function that describes the relative likelihood for this random variable to take on a given value.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Mini detour of Probability Theory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892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Mini detour of Probability Theory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 descr="Screen Shot 2015-01-22 at 11.07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70" y="1437314"/>
            <a:ext cx="6364099" cy="435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502" y="5858838"/>
            <a:ext cx="7746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cumulative distribution function (CDF), describes the probability that a real-valued random variable X with a given probability distribution will be found to have a value less than or equal to x.</a:t>
            </a:r>
          </a:p>
        </p:txBody>
      </p:sp>
    </p:spTree>
    <p:extLst>
      <p:ext uri="{BB962C8B-B14F-4D97-AF65-F5344CB8AC3E}">
        <p14:creationId xmlns:p14="http://schemas.microsoft.com/office/powerpoint/2010/main" val="1752363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one distribution to another distribution (a wider and more uniform of intensity values) so that the intensity values are spreading over the whole range</a:t>
            </a:r>
          </a:p>
          <a:p>
            <a:r>
              <a:rPr lang="en-US" dirty="0"/>
              <a:t>The mapping should be the cumulative density function (</a:t>
            </a:r>
            <a:r>
              <a:rPr lang="en-US"/>
              <a:t>CDF).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51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Stretching the CDF</a:t>
            </a:r>
          </a:p>
        </p:txBody>
      </p:sp>
      <p:pic>
        <p:nvPicPr>
          <p:cNvPr id="5" name="Picture 4" descr="Screen Shot 2015-01-22 at 11.23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62" y="1417638"/>
            <a:ext cx="3263472" cy="2437907"/>
          </a:xfrm>
          <a:prstGeom prst="rect">
            <a:avLst/>
          </a:prstGeom>
        </p:spPr>
      </p:pic>
      <p:pic>
        <p:nvPicPr>
          <p:cNvPr id="6" name="Picture 5" descr="Screen Shot 2015-01-22 at 11.24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6" y="1341739"/>
            <a:ext cx="3338471" cy="2513806"/>
          </a:xfrm>
          <a:prstGeom prst="rect">
            <a:avLst/>
          </a:prstGeom>
        </p:spPr>
      </p:pic>
      <p:pic>
        <p:nvPicPr>
          <p:cNvPr id="7" name="Picture 6" descr="lowcontra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9" y="4073410"/>
            <a:ext cx="2413211" cy="2413211"/>
          </a:xfrm>
          <a:prstGeom prst="rect">
            <a:avLst/>
          </a:prstGeom>
        </p:spPr>
      </p:pic>
      <p:pic>
        <p:nvPicPr>
          <p:cNvPr id="8" name="Picture 7" descr="equal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29" y="3984804"/>
            <a:ext cx="2499160" cy="2499160"/>
          </a:xfrm>
          <a:prstGeom prst="rect">
            <a:avLst/>
          </a:prstGeom>
        </p:spPr>
      </p:pic>
      <p:pic>
        <p:nvPicPr>
          <p:cNvPr id="9" name="Picture 8" descr="Screen Shot 2015-01-22 at 11.26.1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29" y="1922594"/>
            <a:ext cx="1607857" cy="1287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5829" y="3670879"/>
            <a:ext cx="147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4197" y="6532217"/>
            <a:ext cx="21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4442" y="6483964"/>
            <a:ext cx="21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04302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Equalization</a:t>
            </a:r>
          </a:p>
        </p:txBody>
      </p:sp>
      <p:pic>
        <p:nvPicPr>
          <p:cNvPr id="4" name="Picture 3" descr="600px-Unequalized_Hawkes_Bay_N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0" y="1993735"/>
            <a:ext cx="2294598" cy="1529732"/>
          </a:xfrm>
          <a:prstGeom prst="rect">
            <a:avLst/>
          </a:prstGeom>
        </p:spPr>
      </p:pic>
      <p:pic>
        <p:nvPicPr>
          <p:cNvPr id="5" name="Picture 4" descr="600px-Unequalized_Histogram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59" y="1799683"/>
            <a:ext cx="3189301" cy="1993313"/>
          </a:xfrm>
          <a:prstGeom prst="rect">
            <a:avLst/>
          </a:prstGeom>
        </p:spPr>
      </p:pic>
      <p:pic>
        <p:nvPicPr>
          <p:cNvPr id="6" name="Picture 5" descr="712px-Equalized_Histogram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00" y="4428078"/>
            <a:ext cx="3019644" cy="1993304"/>
          </a:xfrm>
          <a:prstGeom prst="rect">
            <a:avLst/>
          </a:prstGeom>
        </p:spPr>
      </p:pic>
      <p:pic>
        <p:nvPicPr>
          <p:cNvPr id="7" name="Picture 6" descr="600px-Equalized_Hawkes_Bay_NZ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0" y="4657411"/>
            <a:ext cx="2301950" cy="15346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9844" y="3157768"/>
            <a:ext cx="243415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“shape” of the histogram is preserved! </a:t>
            </a:r>
          </a:p>
          <a:p>
            <a:endParaRPr lang="en-US" dirty="0"/>
          </a:p>
          <a:p>
            <a:r>
              <a:rPr lang="en-US" dirty="0"/>
              <a:t>Same number of pixels</a:t>
            </a:r>
          </a:p>
          <a:p>
            <a:r>
              <a:rPr lang="en-US" dirty="0"/>
              <a:t>In each bin!</a:t>
            </a:r>
          </a:p>
        </p:txBody>
      </p:sp>
    </p:spTree>
    <p:extLst>
      <p:ext uri="{BB962C8B-B14F-4D97-AF65-F5344CB8AC3E}">
        <p14:creationId xmlns:p14="http://schemas.microsoft.com/office/powerpoint/2010/main" val="653706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Why don’t we do the equalization directly on the histograms?  What will happen to the image  if it has a perfectly flat histograms?</a:t>
            </a:r>
          </a:p>
          <a:p>
            <a:pPr marL="514350" indent="-514350">
              <a:buAutoNum type="arabicPeriod"/>
            </a:pPr>
            <a:r>
              <a:rPr lang="en-US" dirty="0"/>
              <a:t>What is CDF? Why are there steps (</a:t>
            </a:r>
            <a:r>
              <a:rPr lang="en-US" dirty="0" err="1"/>
              <a:t>zig-zags</a:t>
            </a:r>
            <a:r>
              <a:rPr lang="en-US" dirty="0"/>
              <a:t>) on the CDF?</a:t>
            </a:r>
          </a:p>
          <a:p>
            <a:pPr marL="514350" indent="-514350">
              <a:buAutoNum type="arabicPeriod"/>
            </a:pPr>
            <a:r>
              <a:rPr lang="en-US" dirty="0"/>
              <a:t>How to make sure the “shape” of the PDF is preserved in the transformation?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63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46" y="1417638"/>
            <a:ext cx="69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start with a gray-scale jpeg image of 8 by 8</a:t>
            </a:r>
          </a:p>
        </p:txBody>
      </p:sp>
      <p:pic>
        <p:nvPicPr>
          <p:cNvPr id="9" name="Picture 8" descr="Screen Shot 2015-01-25 at 11.45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41" y="2260599"/>
            <a:ext cx="5477619" cy="3319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0667" y="5865968"/>
            <a:ext cx="614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https://en.wikipedia.org/wiki/Histogram_equalization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6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intensity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 bit graphics is a method of storing image information in a computer’s memory or in an image file, such that each pixel is represented by one 8-bit type.</a:t>
            </a:r>
          </a:p>
          <a:p>
            <a:r>
              <a:rPr lang="en-US" dirty="0"/>
              <a:t>The range of 8 bit intensity image is [0 255].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28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histograms for this image (8 by 8 pixels) is shown in the following table (intensity that has zero pixels are skipped:</a:t>
            </a:r>
          </a:p>
        </p:txBody>
      </p:sp>
      <p:pic>
        <p:nvPicPr>
          <p:cNvPr id="4" name="Picture 3" descr="Screen Shot 2015-01-25 at 11.55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5" y="2595804"/>
            <a:ext cx="6770094" cy="37304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</p:spTree>
    <p:extLst>
      <p:ext uri="{BB962C8B-B14F-4D97-AF65-F5344CB8AC3E}">
        <p14:creationId xmlns:p14="http://schemas.microsoft.com/office/powerpoint/2010/main" val="4158080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cumulative distribution function (CDF) is shown below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47603" y="2649522"/>
          <a:ext cx="419127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scaled </a:t>
                      </a:r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086954" y="6174405"/>
            <a:ext cx="881987" cy="3528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27698" y="6307122"/>
            <a:ext cx="178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pixels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9312" y="3104844"/>
            <a:ext cx="2187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dirty="0" err="1"/>
              <a:t>cdf</a:t>
            </a:r>
            <a:r>
              <a:rPr lang="en-US" dirty="0"/>
              <a:t> shows that the min value in the </a:t>
            </a:r>
            <a:r>
              <a:rPr lang="en-US" dirty="0" err="1"/>
              <a:t>subimage</a:t>
            </a:r>
            <a:r>
              <a:rPr lang="en-US" dirty="0"/>
              <a:t> is 52 and max is 154. The </a:t>
            </a:r>
            <a:r>
              <a:rPr lang="en-US" dirty="0" err="1"/>
              <a:t>cdf</a:t>
            </a:r>
            <a:r>
              <a:rPr lang="en-US" dirty="0"/>
              <a:t> of value 154 corresponding to the total number of pixels (64)</a:t>
            </a:r>
          </a:p>
        </p:txBody>
      </p:sp>
    </p:spTree>
    <p:extLst>
      <p:ext uri="{BB962C8B-B14F-4D97-AF65-F5344CB8AC3E}">
        <p14:creationId xmlns:p14="http://schemas.microsoft.com/office/powerpoint/2010/main" val="41682968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compute the normalized CDF?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pic>
        <p:nvPicPr>
          <p:cNvPr id="5" name="Picture 4" descr="Screen Shot 2015-01-25 at 12.0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24" y="3073400"/>
            <a:ext cx="6298461" cy="938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936" y="4432280"/>
            <a:ext cx="7410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Cdf</a:t>
            </a:r>
            <a:r>
              <a:rPr lang="en-US" sz="2400" dirty="0"/>
              <a:t>(v):  original </a:t>
            </a:r>
            <a:r>
              <a:rPr lang="en-US" sz="2400" dirty="0" err="1"/>
              <a:t>cdf</a:t>
            </a:r>
            <a:r>
              <a:rPr lang="en-US" sz="2400" dirty="0"/>
              <a:t> of pixel v</a:t>
            </a:r>
          </a:p>
          <a:p>
            <a:r>
              <a:rPr lang="en-US" sz="2400" dirty="0" err="1"/>
              <a:t>Cdfmin</a:t>
            </a:r>
            <a:r>
              <a:rPr lang="en-US" sz="2400" dirty="0"/>
              <a:t>:  minimum non-zero vale of the </a:t>
            </a:r>
            <a:r>
              <a:rPr lang="en-US" sz="2400" dirty="0" err="1"/>
              <a:t>cdf</a:t>
            </a:r>
            <a:endParaRPr lang="en-US" sz="2400" dirty="0"/>
          </a:p>
          <a:p>
            <a:r>
              <a:rPr lang="en-US" sz="2400" dirty="0"/>
              <a:t>M×N: number of pixels, e.g. 64 (8x8) </a:t>
            </a:r>
          </a:p>
          <a:p>
            <a:r>
              <a:rPr lang="en-US" sz="2400" dirty="0"/>
              <a:t>L: 256</a:t>
            </a:r>
          </a:p>
        </p:txBody>
      </p:sp>
    </p:spTree>
    <p:extLst>
      <p:ext uri="{BB962C8B-B14F-4D97-AF65-F5344CB8AC3E}">
        <p14:creationId xmlns:p14="http://schemas.microsoft.com/office/powerpoint/2010/main" val="28524244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compute normalized CDF of pixel 62?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Quiz: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09870" y="2464616"/>
          <a:ext cx="419127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scaled </a:t>
                      </a:r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4" descr="Screen Shot 2015-01-25 at 12.0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37" y="3584994"/>
            <a:ext cx="4353418" cy="6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4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compute normalized CDF of pixel 62?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Quiz: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09870" y="2464616"/>
          <a:ext cx="419127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scaled </a:t>
                      </a:r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09437" y="3475308"/>
            <a:ext cx="30773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H(62) =  round((15-1)/63*255)</a:t>
            </a:r>
          </a:p>
          <a:p>
            <a:r>
              <a:rPr lang="en-US" sz="2400" dirty="0"/>
              <a:t>= 57</a:t>
            </a:r>
          </a:p>
        </p:txBody>
      </p:sp>
    </p:spTree>
    <p:extLst>
      <p:ext uri="{BB962C8B-B14F-4D97-AF65-F5344CB8AC3E}">
        <p14:creationId xmlns:p14="http://schemas.microsoft.com/office/powerpoint/2010/main" val="1657512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cumulative distribution function (CDF) is shown below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47603" y="2649522"/>
          <a:ext cx="419127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scaled </a:t>
                      </a:r>
                      <a:r>
                        <a:rPr lang="en-US" dirty="0" err="1"/>
                        <a:t>cdf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391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46" y="1417638"/>
            <a:ext cx="695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can directly  map the scaled </a:t>
            </a:r>
            <a:r>
              <a:rPr lang="en-US" sz="2400" dirty="0" err="1"/>
              <a:t>cdf</a:t>
            </a:r>
            <a:r>
              <a:rPr lang="en-US" sz="2400" dirty="0"/>
              <a:t> back to pixel values using the look up table we derived above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pic>
        <p:nvPicPr>
          <p:cNvPr id="4" name="Picture 3" descr="Screen Shot 2015-01-25 at 12.19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9" y="3089734"/>
            <a:ext cx="5865574" cy="31023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517018" y="2610891"/>
            <a:ext cx="229316" cy="47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46334" y="2248635"/>
            <a:ext cx="6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19626" y="2701628"/>
            <a:ext cx="229316" cy="47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8942" y="2278679"/>
            <a:ext cx="6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22234" y="2701628"/>
            <a:ext cx="229316" cy="47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1550" y="2278679"/>
            <a:ext cx="6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10184" y="2719269"/>
            <a:ext cx="229316" cy="47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9500" y="2296320"/>
            <a:ext cx="68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1576870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pic>
        <p:nvPicPr>
          <p:cNvPr id="2" name="Picture 1" descr="Screen Shot 2015-01-25 at 12.22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400"/>
            <a:ext cx="8449606" cy="37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60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Let’s look at in more details</a:t>
            </a:r>
          </a:p>
        </p:txBody>
      </p:sp>
      <p:pic>
        <p:nvPicPr>
          <p:cNvPr id="2" name="Picture 1" descr="Screen Shot 2015-01-25 at 12.22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400"/>
            <a:ext cx="8449606" cy="37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2: histogram equalization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6933" y="1468438"/>
            <a:ext cx="6807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Hint:</a:t>
            </a:r>
          </a:p>
          <a:p>
            <a:endParaRPr lang="en-US" sz="2000" dirty="0"/>
          </a:p>
          <a:p>
            <a:r>
              <a:rPr lang="en-US" sz="2000" dirty="0"/>
              <a:t>#Compute </a:t>
            </a:r>
            <a:r>
              <a:rPr lang="en-US" sz="2000" dirty="0" err="1"/>
              <a:t>cdf</a:t>
            </a:r>
            <a:r>
              <a:rPr lang="en-US" sz="2000" dirty="0"/>
              <a:t> in Python:</a:t>
            </a:r>
          </a:p>
          <a:p>
            <a:endParaRPr lang="en-US" sz="2000" dirty="0"/>
          </a:p>
          <a:p>
            <a:r>
              <a:rPr lang="en-US" sz="2000" dirty="0" err="1"/>
              <a:t>np.histogram</a:t>
            </a:r>
            <a:r>
              <a:rPr lang="en-US" sz="2000" dirty="0"/>
              <a:t>(</a:t>
            </a:r>
            <a:r>
              <a:rPr lang="en-US" sz="2000" dirty="0" err="1"/>
              <a:t>im.flatten</a:t>
            </a:r>
            <a:r>
              <a:rPr lang="en-US" sz="2000" dirty="0"/>
              <a:t>(),</a:t>
            </a:r>
            <a:r>
              <a:rPr lang="en-US" sz="2000" dirty="0" err="1"/>
              <a:t>nbr_bins,normed</a:t>
            </a:r>
            <a:r>
              <a:rPr lang="en-US" sz="2000" dirty="0"/>
              <a:t>=True)</a:t>
            </a:r>
          </a:p>
          <a:p>
            <a:endParaRPr lang="en-US" sz="2000" dirty="0"/>
          </a:p>
          <a:p>
            <a:r>
              <a:rPr lang="en-US" sz="2000" dirty="0" err="1"/>
              <a:t>cdf</a:t>
            </a:r>
            <a:r>
              <a:rPr lang="en-US" sz="2000" dirty="0"/>
              <a:t> = </a:t>
            </a:r>
            <a:r>
              <a:rPr lang="en-US" sz="2000" dirty="0" err="1"/>
              <a:t>imhist.cumsum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/>
              <a:t># normalize</a:t>
            </a:r>
          </a:p>
          <a:p>
            <a:r>
              <a:rPr lang="da-DK" sz="2000" dirty="0" err="1"/>
              <a:t>cdf</a:t>
            </a:r>
            <a:r>
              <a:rPr lang="da-DK" sz="2000" dirty="0"/>
              <a:t> = 255 * </a:t>
            </a:r>
            <a:r>
              <a:rPr lang="da-DK" sz="2000" dirty="0" err="1"/>
              <a:t>cdf</a:t>
            </a:r>
            <a:r>
              <a:rPr lang="da-DK" sz="2000" dirty="0"/>
              <a:t> / </a:t>
            </a:r>
            <a:r>
              <a:rPr lang="da-DK" sz="2000" dirty="0" err="1"/>
              <a:t>cdf</a:t>
            </a:r>
            <a:r>
              <a:rPr lang="da-DK" sz="2000" dirty="0"/>
              <a:t>[-1] </a:t>
            </a:r>
            <a:endParaRPr lang="en-US" sz="2000" dirty="0"/>
          </a:p>
          <a:p>
            <a:r>
              <a:rPr lang="en-US" sz="2000" dirty="0"/>
              <a:t># Using linear interpretation of </a:t>
            </a:r>
            <a:r>
              <a:rPr lang="en-US" sz="2000" dirty="0" err="1"/>
              <a:t>cdf</a:t>
            </a:r>
            <a:r>
              <a:rPr lang="en-US" sz="2000" dirty="0"/>
              <a:t> to find new pixels.</a:t>
            </a:r>
          </a:p>
          <a:p>
            <a:endParaRPr lang="en-US" sz="2000" dirty="0"/>
          </a:p>
          <a:p>
            <a:r>
              <a:rPr lang="en-US" dirty="0"/>
              <a:t>im2 = </a:t>
            </a:r>
            <a:r>
              <a:rPr lang="en-US" dirty="0" err="1"/>
              <a:t>np.interp</a:t>
            </a:r>
            <a:r>
              <a:rPr lang="en-US" dirty="0"/>
              <a:t>(</a:t>
            </a:r>
            <a:r>
              <a:rPr lang="en-US" dirty="0" err="1"/>
              <a:t>im.flatten</a:t>
            </a:r>
            <a:r>
              <a:rPr lang="en-US" dirty="0"/>
              <a:t>(),bins[:-1],</a:t>
            </a:r>
            <a:r>
              <a:rPr lang="en-US" dirty="0" err="1"/>
              <a:t>cdf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28" y="22522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 mini tutorial on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411332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Bordering effect</a:t>
            </a:r>
          </a:p>
          <a:p>
            <a:r>
              <a:rPr lang="en-US" dirty="0"/>
              <a:t>Image Derivatives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0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2244</Words>
  <Application>Microsoft Macintosh PowerPoint</Application>
  <PresentationFormat>On-screen Show (4:3)</PresentationFormat>
  <Paragraphs>451</Paragraphs>
  <Slides>90</Slides>
  <Notes>37</Notes>
  <HiddenSlides>4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Office Theme</vt:lpstr>
      <vt:lpstr>Equation</vt:lpstr>
      <vt:lpstr>CSC479 Introduction to Computer Vision Lecture 3</vt:lpstr>
      <vt:lpstr>Last lecture</vt:lpstr>
      <vt:lpstr>Today’s lecture</vt:lpstr>
      <vt:lpstr>Essene of linear algebra</vt:lpstr>
      <vt:lpstr>Basic math of deep learning-based CV</vt:lpstr>
      <vt:lpstr>Take-home reading</vt:lpstr>
      <vt:lpstr>Grayscale Intensity Image as Matrices</vt:lpstr>
      <vt:lpstr>8 bit intensity image</vt:lpstr>
      <vt:lpstr>A mini tutorial on linear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Matrix Operations </vt:lpstr>
      <vt:lpstr>PowerPoint Presentation</vt:lpstr>
      <vt:lpstr>PowerPoint Presentation</vt:lpstr>
      <vt:lpstr>Basic Matrix Operations </vt:lpstr>
      <vt:lpstr>PowerPoint Presentation</vt:lpstr>
      <vt:lpstr>Dot product of two vectors  (Algebraic definition)</vt:lpstr>
      <vt:lpstr>PowerPoint Presentation</vt:lpstr>
      <vt:lpstr>What is a vector?</vt:lpstr>
      <vt:lpstr>Dot product (inner)  of two vectors  (Geometric definition)</vt:lpstr>
      <vt:lpstr>Scalar product</vt:lpstr>
      <vt:lpstr>Vector Space</vt:lpstr>
      <vt:lpstr>Vector Space (geometric)</vt:lpstr>
      <vt:lpstr>Vector Space (geometric)</vt:lpstr>
      <vt:lpstr>Basis </vt:lpstr>
      <vt:lpstr>Basis vectors </vt:lpstr>
      <vt:lpstr>Standard  Basis (unit vectors) </vt:lpstr>
      <vt:lpstr>Linear Equations</vt:lpstr>
      <vt:lpstr>PowerPoint Presentation</vt:lpstr>
      <vt:lpstr>PowerPoint Presentation</vt:lpstr>
      <vt:lpstr>PowerPoint Presentation</vt:lpstr>
      <vt:lpstr>Matrix Inverse</vt:lpstr>
      <vt:lpstr>The determinant (det(A))</vt:lpstr>
      <vt:lpstr>The determinant (det(A))</vt:lpstr>
      <vt:lpstr>Solving linear equations</vt:lpstr>
      <vt:lpstr>PowerPoint Presentation</vt:lpstr>
      <vt:lpstr>PowerPoint Presentation</vt:lpstr>
      <vt:lpstr>Linear System</vt:lpstr>
      <vt:lpstr>Orthogonal marix</vt:lpstr>
      <vt:lpstr>Eigen values and decomposition</vt:lpstr>
      <vt:lpstr>Eigen values and decomposition</vt:lpstr>
      <vt:lpstr>Eigen values and decomposition</vt:lpstr>
      <vt:lpstr>Positive semi-definite matrix</vt:lpstr>
      <vt:lpstr>Quiz</vt:lpstr>
      <vt:lpstr>Linear algebra with Python</vt:lpstr>
      <vt:lpstr>Matrix multiplication Numpy</vt:lpstr>
      <vt:lpstr>broadcasting</vt:lpstr>
      <vt:lpstr>np.dot()</vt:lpstr>
      <vt:lpstr>Eigenvalue decomposition: np.linalg.eig</vt:lpstr>
      <vt:lpstr>Exercise:</vt:lpstr>
      <vt:lpstr>Take-home exercise: Check next class!!!</vt:lpstr>
      <vt:lpstr>Back to image processing</vt:lpstr>
      <vt:lpstr>Gaussian Filter</vt:lpstr>
      <vt:lpstr>Gaussian Filter</vt:lpstr>
      <vt:lpstr>Gaussian Filter</vt:lpstr>
      <vt:lpstr>Gaussian Filter</vt:lpstr>
      <vt:lpstr>Gaussian filter with different σ </vt:lpstr>
      <vt:lpstr>Gaussian Filter</vt:lpstr>
      <vt:lpstr>Separability of the Gaussian filter</vt:lpstr>
      <vt:lpstr>PowerPoint Presentation</vt:lpstr>
      <vt:lpstr>PowerPoint Presentation</vt:lpstr>
      <vt:lpstr>PowerPoint Presentation</vt:lpstr>
      <vt:lpstr>Why is separability useful?</vt:lpstr>
      <vt:lpstr>Exercise</vt:lpstr>
      <vt:lpstr>Image Histogram Equalization</vt:lpstr>
      <vt:lpstr>Image Histogram Equalization</vt:lpstr>
      <vt:lpstr>What is a histogram</vt:lpstr>
      <vt:lpstr>Image Histogram Equalization</vt:lpstr>
      <vt:lpstr>Image Histogram Equalization</vt:lpstr>
      <vt:lpstr>Mini detour of Probability Theory </vt:lpstr>
      <vt:lpstr>Mini detour of Probability Theory </vt:lpstr>
      <vt:lpstr>How does it work?</vt:lpstr>
      <vt:lpstr>Stretching the CDF</vt:lpstr>
      <vt:lpstr>Image Histogram Equalization</vt:lpstr>
      <vt:lpstr>Questions</vt:lpstr>
      <vt:lpstr>Let’s look at in more details</vt:lpstr>
      <vt:lpstr>Let’s look at in more details</vt:lpstr>
      <vt:lpstr>Let’s look at in more details</vt:lpstr>
      <vt:lpstr>Let’s look at in more details</vt:lpstr>
      <vt:lpstr>Quiz: </vt:lpstr>
      <vt:lpstr>Quiz: </vt:lpstr>
      <vt:lpstr>Let’s look at in more details</vt:lpstr>
      <vt:lpstr>Let’s look at in more details</vt:lpstr>
      <vt:lpstr>Let’s look at in more details</vt:lpstr>
      <vt:lpstr>Let’s look at in more details</vt:lpstr>
      <vt:lpstr>Homework 2: histogram equalization</vt:lpstr>
      <vt:lpstr>Next class</vt:lpstr>
    </vt:vector>
  </TitlesOfParts>
  <Company>American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Bei Xiao</dc:creator>
  <cp:lastModifiedBy>Bei Xiao</cp:lastModifiedBy>
  <cp:revision>205</cp:revision>
  <dcterms:created xsi:type="dcterms:W3CDTF">2015-01-29T02:11:19Z</dcterms:created>
  <dcterms:modified xsi:type="dcterms:W3CDTF">2019-02-06T15:50:36Z</dcterms:modified>
</cp:coreProperties>
</file>